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61"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05" autoAdjust="0"/>
  </p:normalViewPr>
  <p:slideViewPr>
    <p:cSldViewPr>
      <p:cViewPr varScale="1">
        <p:scale>
          <a:sx n="92" d="100"/>
          <a:sy n="92" d="100"/>
        </p:scale>
        <p:origin x="-154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13CE22-AC99-4A9F-9978-7C2173350F58}" type="datetimeFigureOut">
              <a:rPr lang="en-US" smtClean="0"/>
              <a:t>4/26/2017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DF3170-EE30-4306-A7E0-87CA50E66345}" type="slidenum">
              <a:rPr lang="en-US" smtClean="0"/>
              <a:t>‹#›</a:t>
            </a:fld>
            <a:endParaRPr lang="en-US"/>
          </a:p>
        </p:txBody>
      </p:sp>
    </p:spTree>
    <p:extLst>
      <p:ext uri="{BB962C8B-B14F-4D97-AF65-F5344CB8AC3E}">
        <p14:creationId xmlns:p14="http://schemas.microsoft.com/office/powerpoint/2010/main" val="74206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Galatians 3 &amp; 4, Paul makes a series of arguments for the gospel of justification by faith in Jesus Christ. In Gal 3:1-5. he makes a “personal” argument by stating his knowledge of them and their conversion and then challenging their recollection of it. Then in Gal 3:6-25, he begins making scriptural arguments from the OT to show how the Law was never intended to be a system by which a person could be saved. 430 years before it came, God promised Abraham that through his seed (Christ) all nations of the Earth would be blessed. The promise is not nullified by the Law and is therefore the means of justification for all nations today through Christ. </a:t>
            </a:r>
          </a:p>
          <a:p>
            <a:endParaRPr lang="en-US" baseline="0" dirty="0" smtClean="0"/>
          </a:p>
          <a:p>
            <a:r>
              <a:rPr lang="en-US" baseline="0" dirty="0" smtClean="0"/>
              <a:t>If the Law could not save in this way, the natural question would then be, “What good is it?” Paul will spend Gal 3:19-25 explaining the Law’s purpose. He will then give the practical reason for why justification by faith is the better way.</a:t>
            </a:r>
          </a:p>
        </p:txBody>
      </p:sp>
      <p:sp>
        <p:nvSpPr>
          <p:cNvPr id="4" name="Slide Number Placeholder 3"/>
          <p:cNvSpPr>
            <a:spLocks noGrp="1"/>
          </p:cNvSpPr>
          <p:nvPr>
            <p:ph type="sldNum" sz="quarter" idx="10"/>
          </p:nvPr>
        </p:nvSpPr>
        <p:spPr/>
        <p:txBody>
          <a:bodyPr/>
          <a:lstStyle/>
          <a:p>
            <a:pPr>
              <a:defRPr/>
            </a:pPr>
            <a:fld id="{DE2B7BB4-8004-4494-A8E2-8C41EB554459}" type="slidenum">
              <a:rPr lang="en-US" altLang="en-US" smtClean="0"/>
              <a:pPr>
                <a:defRPr/>
              </a:pPr>
              <a:t>1</a:t>
            </a:fld>
            <a:endParaRPr lang="en-US" altLang="en-US"/>
          </a:p>
        </p:txBody>
      </p:sp>
    </p:spTree>
    <p:extLst>
      <p:ext uri="{BB962C8B-B14F-4D97-AF65-F5344CB8AC3E}">
        <p14:creationId xmlns:p14="http://schemas.microsoft.com/office/powerpoint/2010/main" val="278541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2</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altLang="en-US" sz="1200" u="sng" dirty="0" smtClean="0"/>
              <a:t>What does Paul mean when he says the law was “added because of transgressions”?</a:t>
            </a:r>
            <a:endParaRPr lang="en-US" altLang="en-US" sz="1200" u="none"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Paul explains the</a:t>
            </a:r>
            <a:r>
              <a:rPr lang="en-US" altLang="en-US" sz="1200" u="none" baseline="0" dirty="0" smtClean="0"/>
              <a:t> lack of understanding about the Law on the Jews part. The Jews who came out of Egypt were chronically sinful, idolatrous, and unrighteous. God gave the Law to define the standards they needed to attain to be the holy nation He purposed for them. But Jews proved time and again throughout their history that they could not keep the Law perfectly, something to which scripture testifies to over and over again (</a:t>
            </a:r>
            <a:r>
              <a:rPr lang="en-US" altLang="en-US" sz="1200" b="1" u="none" baseline="0" dirty="0" smtClean="0"/>
              <a:t>Rom 3:20; 5:20; 7:7</a:t>
            </a:r>
            <a:r>
              <a:rPr lang="en-US" altLang="en-US" sz="1200" u="none" baseline="0" dirty="0" smtClean="0"/>
              <a:t>). The Law was not given, though, to add salt to an open wound. It was also designed to curb their appetite and tendency toward sin (</a:t>
            </a:r>
            <a:r>
              <a:rPr lang="en-US" altLang="en-US" sz="1200" b="1" u="none" baseline="0" dirty="0" smtClean="0"/>
              <a:t>1 Tim 1:9-10</a:t>
            </a:r>
            <a:r>
              <a:rPr lang="en-US" altLang="en-US" sz="1200" u="none" baseline="0" dirty="0" smtClean="0"/>
              <a:t>). </a:t>
            </a:r>
            <a:endParaRPr lang="en-US" altLang="en-US" sz="1200" u="none"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u="none" dirty="0" smtClean="0"/>
              <a:t>2) </a:t>
            </a:r>
            <a:r>
              <a:rPr lang="en-US" altLang="en-US" sz="1200" u="sng" dirty="0" smtClean="0"/>
              <a:t>What does Paul mean when he says that, “Scripture has shut up everyone under sin”?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r>
              <a:rPr lang="en-US" sz="1200" kern="1200" dirty="0" smtClean="0">
                <a:solidFill>
                  <a:schemeClr val="tx1"/>
                </a:solidFill>
                <a:effectLst/>
                <a:latin typeface="+mn-lt"/>
                <a:ea typeface="+mn-ea"/>
                <a:cs typeface="+mn-cs"/>
              </a:rPr>
              <a:t>Paul</a:t>
            </a:r>
            <a:r>
              <a:rPr lang="en-US" sz="1200" kern="1200" baseline="0" dirty="0" smtClean="0">
                <a:solidFill>
                  <a:schemeClr val="tx1"/>
                </a:solidFill>
                <a:effectLst/>
                <a:latin typeface="+mn-lt"/>
                <a:ea typeface="+mn-ea"/>
                <a:cs typeface="+mn-cs"/>
              </a:rPr>
              <a:t> states this to </a:t>
            </a:r>
            <a:r>
              <a:rPr lang="en-US" sz="1200" kern="1200" dirty="0" smtClean="0">
                <a:solidFill>
                  <a:schemeClr val="tx1"/>
                </a:solidFill>
                <a:effectLst/>
                <a:latin typeface="+mn-lt"/>
                <a:ea typeface="+mn-ea"/>
                <a:cs typeface="+mn-cs"/>
              </a:rPr>
              <a:t>contrast the</a:t>
            </a:r>
            <a:r>
              <a:rPr lang="en-US" sz="1200" kern="1200" baseline="0" dirty="0" smtClean="0">
                <a:solidFill>
                  <a:schemeClr val="tx1"/>
                </a:solidFill>
                <a:effectLst/>
                <a:latin typeface="+mn-lt"/>
                <a:ea typeface="+mn-ea"/>
                <a:cs typeface="+mn-cs"/>
              </a:rPr>
              <a:t> OT with the</a:t>
            </a:r>
            <a:r>
              <a:rPr lang="en-US" sz="1200" kern="1200" dirty="0" smtClean="0">
                <a:solidFill>
                  <a:schemeClr val="tx1"/>
                </a:solidFill>
                <a:effectLst/>
                <a:latin typeface="+mn-lt"/>
                <a:ea typeface="+mn-ea"/>
                <a:cs typeface="+mn-cs"/>
              </a:rPr>
              <a:t> kind of system that</a:t>
            </a:r>
            <a:r>
              <a:rPr lang="en-US" sz="1200" kern="1200" baseline="0" dirty="0" smtClean="0">
                <a:solidFill>
                  <a:schemeClr val="tx1"/>
                </a:solidFill>
                <a:effectLst/>
                <a:latin typeface="+mn-lt"/>
                <a:ea typeface="+mn-ea"/>
                <a:cs typeface="+mn-cs"/>
              </a:rPr>
              <a:t> actually </a:t>
            </a:r>
            <a:r>
              <a:rPr lang="en-US" sz="1200" kern="1200" dirty="0" smtClean="0">
                <a:solidFill>
                  <a:schemeClr val="tx1"/>
                </a:solidFill>
                <a:effectLst/>
                <a:latin typeface="+mn-lt"/>
                <a:ea typeface="+mn-ea"/>
                <a:cs typeface="+mn-cs"/>
              </a:rPr>
              <a:t>can produce righteousness</a:t>
            </a:r>
            <a:r>
              <a:rPr lang="en-US" sz="1200" kern="1200" baseline="0" dirty="0" smtClean="0">
                <a:solidFill>
                  <a:schemeClr val="tx1"/>
                </a:solidFill>
                <a:effectLst/>
                <a:latin typeface="+mn-lt"/>
                <a:ea typeface="+mn-ea"/>
                <a:cs typeface="+mn-cs"/>
              </a:rPr>
              <a:t> for man. </a:t>
            </a:r>
            <a:r>
              <a:rPr lang="en-US" sz="1200" b="1" kern="1200" baseline="0" dirty="0" smtClean="0">
                <a:solidFill>
                  <a:schemeClr val="tx1"/>
                </a:solidFill>
                <a:effectLst/>
                <a:latin typeface="+mn-lt"/>
                <a:ea typeface="+mn-ea"/>
                <a:cs typeface="+mn-cs"/>
              </a:rPr>
              <a:t>Gal 3:21b</a:t>
            </a:r>
            <a:r>
              <a:rPr lang="en-US" sz="1200" kern="1200" baseline="0" dirty="0" smtClean="0">
                <a:solidFill>
                  <a:schemeClr val="tx1"/>
                </a:solidFill>
                <a:effectLst/>
                <a:latin typeface="+mn-lt"/>
                <a:ea typeface="+mn-ea"/>
                <a:cs typeface="+mn-cs"/>
              </a:rPr>
              <a:t> – “…</a:t>
            </a:r>
            <a:r>
              <a:rPr lang="en-US" sz="1200" dirty="0" smtClean="0"/>
              <a:t>For if a law had been given which was able to impart life, then righteousness would indeed have been based on law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other</a:t>
            </a:r>
            <a:r>
              <a:rPr lang="en-US" sz="1200" kern="1200" baseline="0" dirty="0" smtClean="0">
                <a:solidFill>
                  <a:schemeClr val="tx1"/>
                </a:solidFill>
                <a:effectLst/>
                <a:latin typeface="+mn-lt"/>
                <a:ea typeface="+mn-ea"/>
                <a:cs typeface="+mn-cs"/>
              </a:rPr>
              <a:t> words, true spiritual life cannot b</a:t>
            </a:r>
            <a:r>
              <a:rPr lang="en-US" sz="1200" kern="1200" dirty="0" smtClean="0">
                <a:solidFill>
                  <a:schemeClr val="tx1"/>
                </a:solidFill>
                <a:effectLst/>
                <a:latin typeface="+mn-lt"/>
                <a:ea typeface="+mn-ea"/>
                <a:cs typeface="+mn-cs"/>
              </a:rPr>
              <a:t>e gained on the basis of law</a:t>
            </a:r>
            <a:r>
              <a:rPr lang="en-US" sz="1200" kern="1200" baseline="0" dirty="0" smtClean="0">
                <a:solidFill>
                  <a:schemeClr val="tx1"/>
                </a:solidFill>
                <a:effectLst/>
                <a:latin typeface="+mn-lt"/>
                <a:ea typeface="+mn-ea"/>
                <a:cs typeface="+mn-cs"/>
              </a:rPr>
              <a:t> because the l</a:t>
            </a:r>
            <a:r>
              <a:rPr lang="en-US" sz="1200" kern="1200" dirty="0" smtClean="0">
                <a:solidFill>
                  <a:schemeClr val="tx1"/>
                </a:solidFill>
                <a:effectLst/>
                <a:latin typeface="+mn-lt"/>
                <a:ea typeface="+mn-ea"/>
                <a:cs typeface="+mn-cs"/>
              </a:rPr>
              <a:t>aw condemns</a:t>
            </a:r>
            <a:r>
              <a:rPr lang="en-US" sz="1200" kern="1200" baseline="0" dirty="0" smtClean="0">
                <a:solidFill>
                  <a:schemeClr val="tx1"/>
                </a:solidFill>
                <a:effectLst/>
                <a:latin typeface="+mn-lt"/>
                <a:ea typeface="+mn-ea"/>
                <a:cs typeface="+mn-cs"/>
              </a:rPr>
              <a:t> all men since all men have not been able to keep it. </a:t>
            </a:r>
            <a:r>
              <a:rPr lang="en-US" sz="1200" kern="1200" dirty="0" smtClean="0">
                <a:solidFill>
                  <a:schemeClr val="tx1"/>
                </a:solidFill>
                <a:effectLst/>
                <a:latin typeface="+mn-lt"/>
                <a:ea typeface="+mn-ea"/>
                <a:cs typeface="+mn-cs"/>
              </a:rPr>
              <a:t>If righteousness</a:t>
            </a:r>
            <a:r>
              <a:rPr lang="en-US" sz="1200" kern="1200" baseline="0" dirty="0" smtClean="0">
                <a:solidFill>
                  <a:schemeClr val="tx1"/>
                </a:solidFill>
                <a:effectLst/>
                <a:latin typeface="+mn-lt"/>
                <a:ea typeface="+mn-ea"/>
                <a:cs typeface="+mn-cs"/>
              </a:rPr>
              <a:t> were</a:t>
            </a:r>
            <a:r>
              <a:rPr lang="en-US" sz="1200" kern="1200" dirty="0" smtClean="0">
                <a:solidFill>
                  <a:schemeClr val="tx1"/>
                </a:solidFill>
                <a:effectLst/>
                <a:latin typeface="+mn-lt"/>
                <a:ea typeface="+mn-ea"/>
                <a:cs typeface="+mn-cs"/>
              </a:rPr>
              <a:t> on the basis of law, nothing the</a:t>
            </a:r>
            <a:r>
              <a:rPr lang="en-US" sz="1200" kern="1200" baseline="0" dirty="0" smtClean="0">
                <a:solidFill>
                  <a:schemeClr val="tx1"/>
                </a:solidFill>
                <a:effectLst/>
                <a:latin typeface="+mn-lt"/>
                <a:ea typeface="+mn-ea"/>
                <a:cs typeface="+mn-cs"/>
              </a:rPr>
              <a:t> law Moses by itself would have been enough. But as it was, it was full of fault (Heb 8:7-8) and now made obsolete by the coming of a better Law (Heb 8:13). Now man can properly appreciate the grace and mercy brought in under Jesus Christ (1 Cor 15:56).</a:t>
            </a: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3) </a:t>
            </a:r>
            <a:r>
              <a:rPr lang="en-US" altLang="en-US" sz="1200" u="sng" dirty="0" smtClean="0"/>
              <a:t>What about the Law makes it a “tutor”?</a:t>
            </a: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a:t>
            </a:r>
            <a:r>
              <a:rPr lang="en-US" altLang="en-US" baseline="0" dirty="0" smtClean="0"/>
              <a:t> OT contains a lot of useful information – fundamentals, rudimentary instruction, basics about God and His holiness as well as His holy demand for His people. This means that the Law had an undeniable purpose from the very beginning, to educate mankind so that he would see his utter inability to save himself and his need for a Savior in Jesus Christ. Having fulfilled this purpose, therefore, we are no longer under a tutor as a judicial document though it continues to provide instruction, encouragement, and hope for those who study it (Rom15:4; 1 Cor 10:11).</a:t>
            </a:r>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u="none" dirty="0" smtClean="0"/>
              <a:t>1) </a:t>
            </a:r>
            <a:r>
              <a:rPr lang="en-US" altLang="en-US" sz="1200" u="sng" dirty="0" smtClean="0"/>
              <a:t>How does one become a son of God through faith?</a:t>
            </a:r>
          </a:p>
          <a:p>
            <a:pPr marL="0" indent="0" eaLnBrk="1" hangingPunct="1">
              <a:buFontTx/>
              <a:buNone/>
              <a:defRPr/>
            </a:pPr>
            <a:endParaRPr lang="en-US" altLang="en-US" u="none" dirty="0" smtClean="0"/>
          </a:p>
          <a:p>
            <a:r>
              <a:rPr lang="en-US" sz="1200" kern="1200" dirty="0" smtClean="0">
                <a:solidFill>
                  <a:schemeClr val="tx1"/>
                </a:solidFill>
                <a:effectLst/>
                <a:latin typeface="+mn-lt"/>
                <a:ea typeface="+mn-ea"/>
                <a:cs typeface="+mn-cs"/>
              </a:rPr>
              <a:t>Paul very</a:t>
            </a:r>
            <a:r>
              <a:rPr lang="en-US" sz="1200" kern="1200" baseline="0" dirty="0" smtClean="0">
                <a:solidFill>
                  <a:schemeClr val="tx1"/>
                </a:solidFill>
                <a:effectLst/>
                <a:latin typeface="+mn-lt"/>
                <a:ea typeface="+mn-ea"/>
                <a:cs typeface="+mn-cs"/>
              </a:rPr>
              <a:t> naturally</a:t>
            </a:r>
            <a:r>
              <a:rPr lang="en-US" sz="1200" kern="1200" dirty="0" smtClean="0">
                <a:solidFill>
                  <a:schemeClr val="tx1"/>
                </a:solidFill>
                <a:effectLst/>
                <a:latin typeface="+mn-lt"/>
                <a:ea typeface="+mn-ea"/>
                <a:cs typeface="+mn-cs"/>
              </a:rPr>
              <a:t> ties baptism with as the point</a:t>
            </a:r>
            <a:r>
              <a:rPr lang="en-US" sz="1200" kern="1200" baseline="0" dirty="0" smtClean="0">
                <a:solidFill>
                  <a:schemeClr val="tx1"/>
                </a:solidFill>
                <a:effectLst/>
                <a:latin typeface="+mn-lt"/>
                <a:ea typeface="+mn-ea"/>
                <a:cs typeface="+mn-cs"/>
              </a:rPr>
              <a:t> at which a person becomes a son of God to the point that he almost takes it got granted. While we tend to focus on this more strongly due to the exemption of this act from most denominations teaching about salvation, Paul is simply stating that </a:t>
            </a:r>
            <a:r>
              <a:rPr lang="en-US" sz="1200" kern="1200" dirty="0" smtClean="0">
                <a:solidFill>
                  <a:schemeClr val="tx1"/>
                </a:solidFill>
                <a:effectLst/>
                <a:latin typeface="+mn-lt"/>
                <a:ea typeface="+mn-ea"/>
                <a:cs typeface="+mn-cs"/>
              </a:rPr>
              <a:t>nothing taught</a:t>
            </a:r>
            <a:r>
              <a:rPr lang="en-US" sz="1200" kern="1200" baseline="0" dirty="0" smtClean="0">
                <a:solidFill>
                  <a:schemeClr val="tx1"/>
                </a:solidFill>
                <a:effectLst/>
                <a:latin typeface="+mn-lt"/>
                <a:ea typeface="+mn-ea"/>
                <a:cs typeface="+mn-cs"/>
              </a:rPr>
              <a:t> in the Law of Moses needed to be performed on top of baptism, in addition to baptism, or as a supplement for </a:t>
            </a:r>
            <a:r>
              <a:rPr lang="en-US" sz="1200" kern="1200" dirty="0" smtClean="0">
                <a:solidFill>
                  <a:schemeClr val="tx1"/>
                </a:solidFill>
                <a:effectLst/>
                <a:latin typeface="+mn-lt"/>
                <a:ea typeface="+mn-ea"/>
                <a:cs typeface="+mn-cs"/>
              </a:rPr>
              <a:t>them to be saved. Paul also</a:t>
            </a:r>
            <a:r>
              <a:rPr lang="en-US" sz="1200" kern="1200" baseline="0" dirty="0" smtClean="0">
                <a:solidFill>
                  <a:schemeClr val="tx1"/>
                </a:solidFill>
                <a:effectLst/>
                <a:latin typeface="+mn-lt"/>
                <a:ea typeface="+mn-ea"/>
                <a:cs typeface="+mn-cs"/>
              </a:rPr>
              <a:t> infers rather strongly in Col 2:11-12 that what circumcision accomplish in the Mosaic system is what baptism now accomplishes in the New Testament, only better.</a:t>
            </a:r>
            <a:endParaRPr lang="en-US" altLang="en-US" u="none" dirty="0" smtClean="0"/>
          </a:p>
          <a:p>
            <a:pPr marL="0" indent="0" eaLnBrk="1" hangingPunct="1">
              <a:buFontTx/>
              <a:buNone/>
              <a:defRPr/>
            </a:pPr>
            <a:endParaRPr lang="en-US" altLang="en-US" u="none" dirty="0" smtClean="0"/>
          </a:p>
          <a:p>
            <a:pPr marL="0" indent="0" eaLnBrk="1" hangingPunct="1">
              <a:buFontTx/>
              <a:buNone/>
              <a:defRPr/>
            </a:pPr>
            <a:r>
              <a:rPr lang="en-US" altLang="en-US" u="none" dirty="0" smtClean="0"/>
              <a:t>2) </a:t>
            </a:r>
            <a:r>
              <a:rPr lang="en-US" altLang="en-US" sz="1200" u="sng" dirty="0" smtClean="0"/>
              <a:t>What does it mean to be clothed with Christ?</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Three things:</a:t>
            </a:r>
            <a:r>
              <a:rPr lang="en-US" altLang="en-US" sz="1200" u="none" baseline="0" dirty="0" smtClean="0"/>
              <a:t> First, and foremost in the context of Gal 3:27, it is the union we undergo with Christ at the point of our conversion. Everyone who has committed there life to Christ through a believer’s baptism has put on Christ. Second, it also represents the ongoing transformation into Christ’s character that should naturally result from such a conversion. As Paul would later say in Rom 13:14, we are to “</a:t>
            </a:r>
            <a:r>
              <a:rPr lang="en-US" dirty="0" smtClean="0"/>
              <a:t>put on the Lord Jesus Christ, and make no provision for the flesh”. As he</a:t>
            </a:r>
            <a:r>
              <a:rPr lang="en-US" baseline="0" dirty="0" smtClean="0"/>
              <a:t> says in Col 3:12, we are to “</a:t>
            </a:r>
            <a:r>
              <a:rPr lang="en-US" dirty="0" smtClean="0"/>
              <a:t>put on a heart of compassion, kindness, humility, gentleness and</a:t>
            </a:r>
            <a:r>
              <a:rPr lang="en-US" baseline="0" dirty="0" smtClean="0"/>
              <a:t> </a:t>
            </a:r>
            <a:r>
              <a:rPr lang="en-US" dirty="0" smtClean="0"/>
              <a:t>patience.” Third,</a:t>
            </a:r>
            <a:r>
              <a:rPr lang="en-US" baseline="0" dirty="0" smtClean="0"/>
              <a:t> it can also </a:t>
            </a:r>
            <a:r>
              <a:rPr lang="en-US" dirty="0" smtClean="0"/>
              <a:t>describe the transformation that our bodies will undergo</a:t>
            </a:r>
            <a:r>
              <a:rPr lang="en-US" baseline="0" dirty="0" smtClean="0"/>
              <a:t> </a:t>
            </a:r>
            <a:r>
              <a:rPr lang="en-US" dirty="0" smtClean="0"/>
              <a:t>when we are resurrected from the dead. Paul explains again in 1 Cor 15:53 that “this perishable body must put on the imperishable, and this mortal body must put on immortality”.</a:t>
            </a:r>
            <a:r>
              <a:rPr lang="en-US" baseline="0" dirty="0" smtClean="0"/>
              <a:t> However, as </a:t>
            </a:r>
            <a:r>
              <a:rPr lang="en-US" dirty="0" smtClean="0"/>
              <a:t>we await that day, “we groan, longing to put on our heavenly dwelling, if indeed by putting it on we may not be found naked. For while we are still in this tent, we groan, being burdened—not that we would be unclothed, but that we would be further clothed, so that what is mortal may be swallowed up by life” (2 Cor 5:2-4).</a:t>
            </a:r>
            <a:endParaRPr lang="en-US" altLang="en-US" sz="1200" u="none" dirty="0" smtClean="0"/>
          </a:p>
          <a:p>
            <a:pPr marL="0" indent="0" eaLnBrk="1" hangingPunct="1">
              <a:buFontTx/>
              <a:buNone/>
              <a:defRPr/>
            </a:pPr>
            <a:endParaRPr lang="en-US" altLang="en-US" sz="1200" u="none" dirty="0" smtClean="0"/>
          </a:p>
          <a:p>
            <a:pPr marL="0" indent="0" eaLnBrk="1" hangingPunct="1">
              <a:buFontTx/>
              <a:buNone/>
              <a:defRPr/>
            </a:pPr>
            <a:r>
              <a:rPr lang="en-US" altLang="en-US" sz="1200" u="none" dirty="0" smtClean="0"/>
              <a:t>3) </a:t>
            </a:r>
            <a:r>
              <a:rPr lang="en-US" altLang="en-US" sz="1200" u="sng" dirty="0" smtClean="0"/>
              <a:t>Contrast Paul’s statement that we are “one” in Christ w/the different roles in which He has put us in His kingdom</a:t>
            </a:r>
            <a:endParaRPr lang="en-US" altLang="en-US" sz="1200" u="none" dirty="0" smtClean="0"/>
          </a:p>
          <a:p>
            <a:pPr marL="0" indent="0" eaLnBrk="1" hangingPunct="1">
              <a:buFontTx/>
              <a:buNone/>
              <a:defRPr/>
            </a:pPr>
            <a:endParaRPr lang="en-US" altLang="en-US" sz="1200" u="none" dirty="0" smtClean="0"/>
          </a:p>
          <a:p>
            <a:r>
              <a:rPr lang="en-US" altLang="en-US" u="none" dirty="0" smtClean="0"/>
              <a:t>The promise was that through Abraham’s seed, all nations of</a:t>
            </a:r>
            <a:r>
              <a:rPr lang="en-US" altLang="en-US" u="none" baseline="0" dirty="0" smtClean="0"/>
              <a:t> the Earth would be blessed. </a:t>
            </a:r>
            <a:r>
              <a:rPr lang="en-US" sz="1200" kern="1200" dirty="0" smtClean="0">
                <a:solidFill>
                  <a:schemeClr val="tx1"/>
                </a:solidFill>
                <a:effectLst/>
                <a:latin typeface="+mn-lt"/>
                <a:ea typeface="+mn-ea"/>
                <a:cs typeface="+mn-cs"/>
              </a:rPr>
              <a:t>While the Jews placed so much stress on externals such as genetics and acreage, God wants salvation available to all regardless of cultural, society, religious, or gender differences. However, in designing His</a:t>
            </a:r>
            <a:r>
              <a:rPr lang="en-US" sz="1200" kern="1200" baseline="0" dirty="0" smtClean="0">
                <a:solidFill>
                  <a:schemeClr val="tx1"/>
                </a:solidFill>
                <a:effectLst/>
                <a:latin typeface="+mn-lt"/>
                <a:ea typeface="+mn-ea"/>
                <a:cs typeface="+mn-cs"/>
              </a:rPr>
              <a:t> kingdom He has placed us in different roles. Male and female are equal in salvation, but have been given different roles to fulfill. Even certain men cannot perform certain functions that other men can; and certain women cannot perform certain functions that other women can. This is not about equality of roles, but equality of salvation. We are all able to be in the same body, but within that body are different members performing different functions for the growth of the body. </a:t>
            </a:r>
            <a:endParaRPr lang="en-US" altLang="en-US" u="none"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3F1480-EC1B-4810-8876-37BC26F1F03B}" type="slidenum">
              <a:rPr lang="en-US" altLang="en-US" smtClean="0"/>
              <a:pPr eaLnBrk="1" hangingPunct="1">
                <a:spcBef>
                  <a:spcPct val="0"/>
                </a:spcBef>
              </a:pPr>
              <a:t>4</a:t>
            </a:fld>
            <a:endParaRPr lang="en-US" altLang="en-US" smtClean="0"/>
          </a:p>
        </p:txBody>
      </p:sp>
      <p:sp>
        <p:nvSpPr>
          <p:cNvPr id="8195"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u="none" dirty="0" smtClean="0"/>
              <a:t>1) </a:t>
            </a:r>
            <a:r>
              <a:rPr lang="en-US" altLang="en-US" sz="1200" u="sng" dirty="0" smtClean="0"/>
              <a:t>How does vs. 1 &amp; 2 accurately describe the Jews under the OT?</a:t>
            </a:r>
            <a:endParaRPr lang="en-US" altLang="en-US" sz="1200" dirty="0" smtClean="0"/>
          </a:p>
          <a:p>
            <a:pPr marL="0" indent="0" eaLnBrk="1" hangingPunct="1">
              <a:buFontTx/>
              <a:buNone/>
              <a:defRPr/>
            </a:pPr>
            <a:endParaRPr lang="en-US" altLang="en-US" u="none" dirty="0" smtClean="0"/>
          </a:p>
          <a:p>
            <a:pPr lvl="0"/>
            <a:r>
              <a:rPr lang="en-US" sz="1200" kern="1200" dirty="0" smtClean="0">
                <a:solidFill>
                  <a:schemeClr val="tx1"/>
                </a:solidFill>
                <a:effectLst/>
                <a:latin typeface="+mn-lt"/>
                <a:ea typeface="+mn-ea"/>
                <a:cs typeface="+mn-cs"/>
              </a:rPr>
              <a:t>Being</a:t>
            </a:r>
            <a:r>
              <a:rPr lang="en-US" sz="1200" kern="1200" baseline="0" dirty="0" smtClean="0">
                <a:solidFill>
                  <a:schemeClr val="tx1"/>
                </a:solidFill>
                <a:effectLst/>
                <a:latin typeface="+mn-lt"/>
                <a:ea typeface="+mn-ea"/>
                <a:cs typeface="+mn-cs"/>
              </a:rPr>
              <a:t> u</a:t>
            </a:r>
            <a:r>
              <a:rPr lang="en-US" sz="1200" kern="1200" dirty="0" smtClean="0">
                <a:solidFill>
                  <a:schemeClr val="tx1"/>
                </a:solidFill>
                <a:effectLst/>
                <a:latin typeface="+mn-lt"/>
                <a:ea typeface="+mn-ea"/>
                <a:cs typeface="+mn-cs"/>
              </a:rPr>
              <a:t>nder the law of Moses is like being an underage child who</a:t>
            </a:r>
            <a:r>
              <a:rPr lang="en-US" sz="1200" kern="1200" baseline="0" dirty="0" smtClean="0">
                <a:solidFill>
                  <a:schemeClr val="tx1"/>
                </a:solidFill>
                <a:effectLst/>
                <a:latin typeface="+mn-lt"/>
                <a:ea typeface="+mn-ea"/>
                <a:cs typeface="+mn-cs"/>
              </a:rPr>
              <a:t> can not</a:t>
            </a:r>
            <a:r>
              <a:rPr lang="en-US" sz="1200" kern="1200" dirty="0" smtClean="0">
                <a:solidFill>
                  <a:schemeClr val="tx1"/>
                </a:solidFill>
                <a:effectLst/>
                <a:latin typeface="+mn-lt"/>
                <a:ea typeface="+mn-ea"/>
                <a:cs typeface="+mn-cs"/>
              </a:rPr>
              <a:t> yet enjoy privileges that had been prepared for you. Y</a:t>
            </a:r>
            <a:r>
              <a:rPr lang="en-US" sz="1200" kern="1200" baseline="0" dirty="0" smtClean="0">
                <a:solidFill>
                  <a:schemeClr val="tx1"/>
                </a:solidFill>
                <a:effectLst/>
                <a:latin typeface="+mn-lt"/>
                <a:ea typeface="+mn-ea"/>
                <a:cs typeface="+mn-cs"/>
              </a:rPr>
              <a:t>ou are</a:t>
            </a:r>
            <a:r>
              <a:rPr lang="en-US" sz="1200" kern="1200" dirty="0" smtClean="0">
                <a:solidFill>
                  <a:schemeClr val="tx1"/>
                </a:solidFill>
                <a:effectLst/>
                <a:latin typeface="+mn-lt"/>
                <a:ea typeface="+mn-ea"/>
                <a:cs typeface="+mn-cs"/>
              </a:rPr>
              <a:t> really no different than a bond-servant/slave because you hadn’t yet reached maturity</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2 Cor 3:13</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as a slave under the old covenant, you are trapped under the elements of the world, whose worldly ways enacted a penalty and curse from the law upon your head. It was not a good system to be under because it wasn’t a system by which you could be justified</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Rom 8:3</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was our flesh that kept the law from being a system that could justify us. And because the elements of the this world attracted our flesh to the point of sin, we were trapped under the penalty of the law with no hope in and of ourselves.</a:t>
            </a:r>
            <a:endParaRPr lang="en-US" altLang="en-US" u="none" dirty="0" smtClean="0"/>
          </a:p>
          <a:p>
            <a:pPr marL="0" indent="0" eaLnBrk="1" hangingPunct="1">
              <a:buFontTx/>
              <a:buNone/>
              <a:defRPr/>
            </a:pPr>
            <a:endParaRPr lang="en-US" altLang="en-US" u="none" dirty="0" smtClean="0"/>
          </a:p>
          <a:p>
            <a:pPr marL="0" indent="0" eaLnBrk="1" hangingPunct="1">
              <a:buFontTx/>
              <a:buNone/>
              <a:defRPr/>
            </a:pPr>
            <a:r>
              <a:rPr lang="en-US" altLang="en-US" u="none" dirty="0" smtClean="0"/>
              <a:t>2) </a:t>
            </a:r>
            <a:r>
              <a:rPr lang="en-US" altLang="en-US" sz="1200" u="sng" dirty="0" smtClean="0"/>
              <a:t>What is significant about the phrase “when the fullness of time came…”?</a:t>
            </a:r>
          </a:p>
          <a:p>
            <a:pPr marL="0" indent="0" eaLnBrk="1" hangingPunct="1">
              <a:buFontTx/>
              <a:buNone/>
              <a:defRPr/>
            </a:pPr>
            <a:endParaRPr lang="en-US" altLang="en-US" sz="1200" u="sng" dirty="0" smtClean="0"/>
          </a:p>
          <a:p>
            <a:pPr marL="0" indent="0" eaLnBrk="1" hangingPunct="1">
              <a:buFontTx/>
              <a:buNone/>
              <a:defRPr/>
            </a:pPr>
            <a:r>
              <a:rPr lang="en-US" altLang="en-US" sz="1200" u="none" dirty="0" smtClean="0"/>
              <a:t>This</a:t>
            </a:r>
            <a:r>
              <a:rPr lang="en-US" altLang="en-US" sz="1200" u="none" baseline="0" dirty="0" smtClean="0"/>
              <a:t> was the ideal time for God to send Jesus to the world. Circumstances were prime for a host of reasons, a few of which are:</a:t>
            </a:r>
          </a:p>
          <a:p>
            <a:pPr marL="0" indent="0" eaLnBrk="1" hangingPunct="1">
              <a:buFontTx/>
              <a:buNone/>
              <a:defRPr/>
            </a:pPr>
            <a:endParaRPr lang="en-US" altLang="en-US" sz="1200" u="none" baseline="0" dirty="0" smtClean="0"/>
          </a:p>
          <a:p>
            <a:pPr marL="228600" indent="-228600" eaLnBrk="1" hangingPunct="1">
              <a:buFontTx/>
              <a:buAutoNum type="alphaLcParenR"/>
              <a:defRPr/>
            </a:pPr>
            <a:r>
              <a:rPr lang="en-US" altLang="en-US" sz="1200" u="none" baseline="0" dirty="0" smtClean="0"/>
              <a:t>Roman oppression made the Jews hungry for the Messiah</a:t>
            </a:r>
          </a:p>
          <a:p>
            <a:pPr marL="228600" indent="-228600" eaLnBrk="1" hangingPunct="1">
              <a:buFontTx/>
              <a:buAutoNum type="alphaLcParenR"/>
              <a:defRPr/>
            </a:pPr>
            <a:r>
              <a:rPr lang="en-US" altLang="en-US" sz="1200" u="none" baseline="0" dirty="0" smtClean="0"/>
              <a:t>Roman conquests in the known world made travel easier, causing the gospel to spread easier</a:t>
            </a:r>
          </a:p>
          <a:p>
            <a:pPr marL="228600" indent="-228600" eaLnBrk="1" hangingPunct="1">
              <a:buFontTx/>
              <a:buAutoNum type="alphaLcParenR"/>
              <a:defRPr/>
            </a:pPr>
            <a:r>
              <a:rPr lang="en-US" altLang="en-US" sz="1200" u="none" baseline="0" dirty="0" smtClean="0"/>
              <a:t>The Greek language, one of the best ever, was spoken by virtually everyone making it an ideal way to communicate the gospel message</a:t>
            </a:r>
          </a:p>
          <a:p>
            <a:pPr marL="228600" indent="-228600" eaLnBrk="1" hangingPunct="1">
              <a:buFontTx/>
              <a:buAutoNum type="alphaLcParenR"/>
              <a:defRPr/>
            </a:pPr>
            <a:endParaRPr lang="en-US" altLang="en-US" sz="1200" u="none" dirty="0" smtClean="0"/>
          </a:p>
          <a:p>
            <a:pPr marL="0" indent="0" eaLnBrk="1" hangingPunct="1">
              <a:buFontTx/>
              <a:buNone/>
              <a:defRPr/>
            </a:pPr>
            <a:r>
              <a:rPr lang="en-US" altLang="en-US" sz="1200" u="sng" dirty="0" smtClean="0"/>
              <a:t>3) What is implied by the fact that we can approach God as “Abba” and “Father”?</a:t>
            </a:r>
          </a:p>
          <a:p>
            <a:pPr marL="0" indent="0" eaLnBrk="1" hangingPunct="1">
              <a:buFontTx/>
              <a:buNone/>
              <a:defRPr/>
            </a:pPr>
            <a:endParaRPr lang="en-US" altLang="en-US" sz="1200" u="sng" dirty="0" smtClean="0"/>
          </a:p>
          <a:p>
            <a:pPr lvl="0"/>
            <a:r>
              <a:rPr lang="en-US" sz="1200" kern="1200" dirty="0" smtClean="0">
                <a:solidFill>
                  <a:schemeClr val="tx1"/>
                </a:solidFill>
                <a:effectLst/>
                <a:latin typeface="+mn-lt"/>
                <a:ea typeface="+mn-ea"/>
                <a:cs typeface="+mn-cs"/>
              </a:rPr>
              <a:t>We are children, not slaves. Therefore we should not have an attitude of constant fear/torment that hell is just around the corner the moment we slip. Fathers want their children to have confidence in His love for them, confidence about the future and His work to accomplish that future. That’s what anyone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would expect from a good father. And yet our heavenly Father isn’t just a good Father, is He? He’s a perfect Father; something we can’t say about earthly fathers. And in this relationship, it is no longer a matter of, “Father, do I have to?” That’s what an</a:t>
            </a:r>
            <a:r>
              <a:rPr lang="en-US" sz="1200" kern="1200" baseline="0" dirty="0" smtClean="0">
                <a:solidFill>
                  <a:schemeClr val="tx1"/>
                </a:solidFill>
                <a:effectLst/>
                <a:latin typeface="+mn-lt"/>
                <a:ea typeface="+mn-ea"/>
                <a:cs typeface="+mn-cs"/>
              </a:rPr>
              <a:t> immature son asks. A mature son asks, “Father, what </a:t>
            </a:r>
            <a:r>
              <a:rPr lang="en-US" sz="1200" u="sng" kern="1200" baseline="0" dirty="0" smtClean="0">
                <a:solidFill>
                  <a:schemeClr val="tx1"/>
                </a:solidFill>
                <a:effectLst/>
                <a:latin typeface="+mn-lt"/>
                <a:ea typeface="+mn-ea"/>
                <a:cs typeface="+mn-cs"/>
              </a:rPr>
              <a:t>can</a:t>
            </a:r>
            <a:r>
              <a:rPr lang="en-US" sz="1200" kern="1200" baseline="0" dirty="0" smtClean="0">
                <a:solidFill>
                  <a:schemeClr val="tx1"/>
                </a:solidFill>
                <a:effectLst/>
                <a:latin typeface="+mn-lt"/>
                <a:ea typeface="+mn-ea"/>
                <a:cs typeface="+mn-cs"/>
              </a:rPr>
              <a:t> I do for you?”</a:t>
            </a:r>
            <a:endParaRPr lang="en-US" sz="1200" kern="1200" dirty="0" smtClean="0">
              <a:solidFill>
                <a:schemeClr val="tx1"/>
              </a:solidFill>
              <a:effectLst/>
              <a:latin typeface="+mn-lt"/>
              <a:ea typeface="+mn-ea"/>
              <a:cs typeface="+mn-cs"/>
            </a:endParaRPr>
          </a:p>
          <a:p>
            <a:pPr marL="0" indent="0" eaLnBrk="1" hangingPunct="1">
              <a:buFontTx/>
              <a:buNone/>
              <a:defRPr/>
            </a:pPr>
            <a:endParaRPr lang="en-US" altLang="en-US" sz="1200" u="sng"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68586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978908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39580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2726221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45ED-BC42-4FEA-B893-C6398910A72A}"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44512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45ED-BC42-4FEA-B893-C6398910A72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1844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45ED-BC42-4FEA-B893-C6398910A72A}"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71660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45ED-BC42-4FEA-B893-C6398910A72A}"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81586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45ED-BC42-4FEA-B893-C6398910A72A}"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414326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1468004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45ED-BC42-4FEA-B893-C6398910A72A}"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C6747-500E-4741-AE80-6448ECF92A0F}" type="slidenum">
              <a:rPr lang="en-US" smtClean="0"/>
              <a:t>‹#›</a:t>
            </a:fld>
            <a:endParaRPr lang="en-US"/>
          </a:p>
        </p:txBody>
      </p:sp>
    </p:spTree>
    <p:extLst>
      <p:ext uri="{BB962C8B-B14F-4D97-AF65-F5344CB8AC3E}">
        <p14:creationId xmlns:p14="http://schemas.microsoft.com/office/powerpoint/2010/main" val="3829787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45ED-BC42-4FEA-B893-C6398910A72A}" type="datetimeFigureOut">
              <a:rPr lang="en-US" smtClean="0"/>
              <a:t>4/26/2017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7C6747-500E-4741-AE80-6448ECF92A0F}" type="slidenum">
              <a:rPr lang="en-US" smtClean="0"/>
              <a:t>‹#›</a:t>
            </a:fld>
            <a:endParaRPr lang="en-US"/>
          </a:p>
        </p:txBody>
      </p:sp>
    </p:spTree>
    <p:extLst>
      <p:ext uri="{BB962C8B-B14F-4D97-AF65-F5344CB8AC3E}">
        <p14:creationId xmlns:p14="http://schemas.microsoft.com/office/powerpoint/2010/main" val="1905427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stormarkmanning.com/wp-content/uploads/2015/10/Galatians_Title-1024x7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8666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normAutofit fontScale="90000"/>
          </a:bodyPr>
          <a:lstStyle/>
          <a:p>
            <a:r>
              <a:rPr lang="en-US" altLang="en-US" sz="6800" b="1" dirty="0" smtClean="0"/>
              <a:t>Scriptural Argument</a:t>
            </a:r>
          </a:p>
        </p:txBody>
      </p:sp>
      <p:sp>
        <p:nvSpPr>
          <p:cNvPr id="3075" name="Rectangle 3"/>
          <p:cNvSpPr>
            <a:spLocks noGrp="1" noChangeArrowheads="1"/>
          </p:cNvSpPr>
          <p:nvPr>
            <p:ph type="body" idx="1"/>
          </p:nvPr>
        </p:nvSpPr>
        <p:spPr>
          <a:xfrm>
            <a:off x="4572000" y="685800"/>
            <a:ext cx="4572000" cy="6172200"/>
          </a:xfrm>
        </p:spPr>
        <p:txBody>
          <a:bodyPr>
            <a:noAutofit/>
          </a:bodyPr>
          <a:lstStyle/>
          <a:p>
            <a:pPr marL="0" indent="0">
              <a:buNone/>
            </a:pPr>
            <a:r>
              <a:rPr lang="en-US" altLang="en-US" sz="1900" b="1" dirty="0" smtClean="0"/>
              <a:t>Gal 3:19-25</a:t>
            </a:r>
            <a:r>
              <a:rPr lang="en-US" altLang="en-US" sz="1900" dirty="0" smtClean="0"/>
              <a:t> – “</a:t>
            </a:r>
            <a:r>
              <a:rPr lang="en-US" sz="1900" dirty="0"/>
              <a:t>Why the Law then? It was </a:t>
            </a:r>
            <a:r>
              <a:rPr lang="en-US" sz="1900" dirty="0" smtClean="0"/>
              <a:t>added because </a:t>
            </a:r>
            <a:r>
              <a:rPr lang="en-US" sz="1900" dirty="0"/>
              <a:t>of transgressions, having been ordained through angels by </a:t>
            </a:r>
            <a:r>
              <a:rPr lang="en-US" sz="1900" dirty="0" smtClean="0"/>
              <a:t>the agency </a:t>
            </a:r>
            <a:r>
              <a:rPr lang="en-US" sz="1900" dirty="0"/>
              <a:t>of a mediator, until the seed would come to whom the promise had been made. </a:t>
            </a:r>
            <a:r>
              <a:rPr lang="en-US" sz="1900" baseline="30000" dirty="0" smtClean="0"/>
              <a:t>20</a:t>
            </a:r>
            <a:r>
              <a:rPr lang="en-US" sz="1900" dirty="0" smtClean="0"/>
              <a:t>Now </a:t>
            </a:r>
            <a:r>
              <a:rPr lang="en-US" sz="1900" dirty="0"/>
              <a:t>a mediator is </a:t>
            </a:r>
            <a:r>
              <a:rPr lang="en-US" sz="1900" dirty="0" smtClean="0"/>
              <a:t>not for </a:t>
            </a:r>
            <a:r>
              <a:rPr lang="en-US" sz="1900" dirty="0"/>
              <a:t>one party only; whereas God is only one. </a:t>
            </a:r>
            <a:r>
              <a:rPr lang="en-US" sz="1900" baseline="30000" dirty="0" smtClean="0"/>
              <a:t>21</a:t>
            </a:r>
            <a:r>
              <a:rPr lang="en-US" sz="1900" dirty="0" smtClean="0"/>
              <a:t>Is </a:t>
            </a:r>
            <a:r>
              <a:rPr lang="en-US" sz="1900" dirty="0"/>
              <a:t>the Law then contrary to the promises of God? May it never be! For if a law had been given which was able to impart life, then </a:t>
            </a:r>
            <a:r>
              <a:rPr lang="en-US" sz="1900" dirty="0" smtClean="0"/>
              <a:t>righteousness would </a:t>
            </a:r>
            <a:r>
              <a:rPr lang="en-US" sz="1900" dirty="0"/>
              <a:t>indeed have </a:t>
            </a:r>
            <a:r>
              <a:rPr lang="en-US" sz="1900" dirty="0" smtClean="0"/>
              <a:t>been based </a:t>
            </a:r>
            <a:r>
              <a:rPr lang="en-US" sz="1900" dirty="0"/>
              <a:t>on law. </a:t>
            </a:r>
            <a:r>
              <a:rPr lang="en-US" sz="1900" baseline="30000" dirty="0" smtClean="0"/>
              <a:t>22</a:t>
            </a:r>
            <a:r>
              <a:rPr lang="en-US" sz="1900" dirty="0" smtClean="0"/>
              <a:t>But </a:t>
            </a:r>
            <a:r>
              <a:rPr lang="en-US" sz="1900" dirty="0"/>
              <a:t>the Scripture has shut </a:t>
            </a:r>
            <a:r>
              <a:rPr lang="en-US" sz="1900" dirty="0" smtClean="0"/>
              <a:t>up everyone </a:t>
            </a:r>
            <a:r>
              <a:rPr lang="en-US" sz="1900" dirty="0"/>
              <a:t>under sin, so that the promise by faith in Jesus Christ might be given to those who </a:t>
            </a:r>
            <a:r>
              <a:rPr lang="en-US" sz="1900" dirty="0" smtClean="0"/>
              <a:t>believe. </a:t>
            </a:r>
            <a:r>
              <a:rPr lang="en-US" sz="1900" baseline="30000" dirty="0" smtClean="0"/>
              <a:t>23</a:t>
            </a:r>
            <a:r>
              <a:rPr lang="en-US" sz="1900" dirty="0" smtClean="0"/>
              <a:t>But </a:t>
            </a:r>
            <a:r>
              <a:rPr lang="en-US" sz="1900" dirty="0"/>
              <a:t>before faith came, we were kept in custody under the law, being shut up to the faith which was later to be </a:t>
            </a:r>
            <a:r>
              <a:rPr lang="en-US" sz="1900" dirty="0" smtClean="0"/>
              <a:t>revealed. </a:t>
            </a:r>
            <a:r>
              <a:rPr lang="en-US" sz="1900" baseline="30000" dirty="0" smtClean="0"/>
              <a:t>24</a:t>
            </a:r>
            <a:r>
              <a:rPr lang="en-US" sz="1900" dirty="0" smtClean="0"/>
              <a:t>Therefore </a:t>
            </a:r>
            <a:r>
              <a:rPr lang="en-US" sz="1900" dirty="0"/>
              <a:t>the Law has become our tutor to lead us to Christ, so that we may be justified by faith. </a:t>
            </a:r>
            <a:r>
              <a:rPr lang="en-US" sz="1900" baseline="30000" dirty="0" smtClean="0"/>
              <a:t>25</a:t>
            </a:r>
            <a:r>
              <a:rPr lang="en-US" sz="1900" dirty="0" smtClean="0"/>
              <a:t>But </a:t>
            </a:r>
            <a:r>
              <a:rPr lang="en-US" sz="1900" dirty="0"/>
              <a:t>now that faith has come, we are no longer under </a:t>
            </a:r>
            <a:r>
              <a:rPr lang="en-US" sz="1900" dirty="0" smtClean="0"/>
              <a:t>a tutor.</a:t>
            </a:r>
            <a:r>
              <a:rPr lang="en-US" altLang="en-US" sz="1900" dirty="0" smtClean="0"/>
              <a:t>”</a:t>
            </a:r>
            <a:endParaRPr lang="en-US" altLang="en-US" sz="1900" dirty="0"/>
          </a:p>
        </p:txBody>
      </p:sp>
      <p:sp>
        <p:nvSpPr>
          <p:cNvPr id="3076" name="Rectangle 1"/>
          <p:cNvSpPr>
            <a:spLocks noChangeArrowheads="1"/>
          </p:cNvSpPr>
          <p:nvPr/>
        </p:nvSpPr>
        <p:spPr bwMode="auto">
          <a:xfrm>
            <a:off x="0" y="762000"/>
            <a:ext cx="4648200" cy="627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What does Paul mean when he says the law was “added because of transgressions”?</a:t>
            </a:r>
            <a:endParaRPr lang="en-US" altLang="en-US" sz="2400" dirty="0" smtClean="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Rampant sinfulness required a Law to define right/wrong</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Law was meant to curb the tendency toward sin</a:t>
            </a:r>
          </a:p>
          <a:p>
            <a:pPr lvl="1" eaLnBrk="1" hangingPunct="1">
              <a:lnSpc>
                <a:spcPct val="80000"/>
              </a:lnSpc>
              <a:spcBef>
                <a:spcPct val="0"/>
              </a:spcBef>
              <a:buFont typeface="+mj-lt"/>
              <a:buAutoNum type="alphaLcParenR"/>
            </a:pPr>
            <a:endParaRPr lang="en-US" altLang="en-US" sz="800" dirty="0" smtClean="0"/>
          </a:p>
          <a:p>
            <a:pPr eaLnBrk="1" hangingPunct="1">
              <a:lnSpc>
                <a:spcPct val="80000"/>
              </a:lnSpc>
              <a:spcBef>
                <a:spcPct val="0"/>
              </a:spcBef>
              <a:buFontTx/>
              <a:buAutoNum type="arabicParenR"/>
            </a:pPr>
            <a:r>
              <a:rPr lang="en-US" altLang="en-US" sz="2400" u="sng" dirty="0" smtClean="0"/>
              <a:t>What does Paul mean when he says that, “Scripture has shut up everyone under sin”?</a:t>
            </a:r>
          </a:p>
          <a:p>
            <a:pPr lvl="1" eaLnBrk="1" hangingPunct="1">
              <a:lnSpc>
                <a:spcPct val="80000"/>
              </a:lnSpc>
              <a:spcBef>
                <a:spcPct val="0"/>
              </a:spcBef>
              <a:buFont typeface="+mj-lt"/>
              <a:buAutoNum type="alphaLcParenR"/>
            </a:pPr>
            <a:endParaRPr lang="en-US" altLang="en-US" sz="800" u="sng" dirty="0"/>
          </a:p>
          <a:p>
            <a:pPr lvl="1" eaLnBrk="1" hangingPunct="1">
              <a:lnSpc>
                <a:spcPct val="80000"/>
              </a:lnSpc>
              <a:spcBef>
                <a:spcPct val="0"/>
              </a:spcBef>
              <a:buFont typeface="+mj-lt"/>
              <a:buAutoNum type="alphaLcParenR"/>
            </a:pPr>
            <a:r>
              <a:rPr lang="en-US" altLang="en-US" sz="1800" dirty="0" smtClean="0"/>
              <a:t>Contrasts w/what can actually instill spiritual life in Christ</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Man was enslaved by law/sin so he would appreciate the grace and mercy to come</a:t>
            </a:r>
          </a:p>
          <a:p>
            <a:pPr lvl="1" eaLnBrk="1" hangingPunct="1">
              <a:lnSpc>
                <a:spcPct val="80000"/>
              </a:lnSpc>
              <a:spcBef>
                <a:spcPct val="0"/>
              </a:spcBef>
              <a:buFont typeface="+mj-lt"/>
              <a:buAutoNum type="alphaLcParenR"/>
            </a:pPr>
            <a:endParaRPr lang="en-US" altLang="en-US" sz="800" u="sng" dirty="0" smtClean="0"/>
          </a:p>
          <a:p>
            <a:pPr eaLnBrk="1" hangingPunct="1">
              <a:lnSpc>
                <a:spcPct val="80000"/>
              </a:lnSpc>
              <a:spcBef>
                <a:spcPct val="0"/>
              </a:spcBef>
              <a:buFontTx/>
              <a:buAutoNum type="arabicParenR"/>
            </a:pPr>
            <a:r>
              <a:rPr lang="en-US" altLang="en-US" sz="2400" u="sng" dirty="0" smtClean="0"/>
              <a:t>What about the Law makes it a “tutor”?</a:t>
            </a:r>
            <a:endParaRPr lang="en-US" altLang="en-US" sz="2400" u="sng" dirty="0"/>
          </a:p>
          <a:p>
            <a:pPr lvl="1" eaLnBrk="1" hangingPunct="1">
              <a:lnSpc>
                <a:spcPct val="80000"/>
              </a:lnSpc>
              <a:spcBef>
                <a:spcPct val="0"/>
              </a:spcBef>
              <a:buFont typeface="+mj-lt"/>
              <a:buAutoNum type="alphaLcParenR"/>
            </a:pPr>
            <a:endParaRPr lang="en-US" altLang="en-US" sz="800" dirty="0" smtClean="0"/>
          </a:p>
          <a:p>
            <a:pPr lvl="1" eaLnBrk="1" hangingPunct="1">
              <a:lnSpc>
                <a:spcPct val="80000"/>
              </a:lnSpc>
              <a:spcBef>
                <a:spcPct val="0"/>
              </a:spcBef>
              <a:buFont typeface="+mj-lt"/>
              <a:buAutoNum type="alphaLcParenR"/>
            </a:pPr>
            <a:r>
              <a:rPr lang="en-US" altLang="en-US" sz="1800" dirty="0" smtClean="0"/>
              <a:t>Educated man on his inability to save himself</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Designed to help man see his need for a Savior</a:t>
            </a:r>
            <a:endParaRPr lang="en-US" altLang="en-US" sz="1200" dirty="0" smtClean="0"/>
          </a:p>
        </p:txBody>
      </p:sp>
    </p:spTree>
    <p:extLst>
      <p:ext uri="{BB962C8B-B14F-4D97-AF65-F5344CB8AC3E}">
        <p14:creationId xmlns:p14="http://schemas.microsoft.com/office/powerpoint/2010/main" val="45459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pPr eaLnBrk="1" hangingPunct="1"/>
            <a:r>
              <a:rPr lang="en-US" altLang="en-US" sz="6800" b="1" dirty="0" smtClean="0"/>
              <a:t>Practical Argument</a:t>
            </a:r>
          </a:p>
        </p:txBody>
      </p:sp>
      <p:sp>
        <p:nvSpPr>
          <p:cNvPr id="3075" name="Rectangle 3"/>
          <p:cNvSpPr>
            <a:spLocks noGrp="1" noChangeArrowheads="1"/>
          </p:cNvSpPr>
          <p:nvPr>
            <p:ph type="body" idx="1"/>
          </p:nvPr>
        </p:nvSpPr>
        <p:spPr>
          <a:xfrm>
            <a:off x="6096000" y="838200"/>
            <a:ext cx="3048000" cy="6019800"/>
          </a:xfrm>
        </p:spPr>
        <p:txBody>
          <a:bodyPr>
            <a:noAutofit/>
          </a:bodyPr>
          <a:lstStyle/>
          <a:p>
            <a:pPr marL="0" indent="0">
              <a:lnSpc>
                <a:spcPct val="80000"/>
              </a:lnSpc>
              <a:buNone/>
            </a:pPr>
            <a:r>
              <a:rPr lang="en-US" altLang="en-US" sz="2400" b="1" dirty="0" smtClean="0"/>
              <a:t>Gal 3:26-29</a:t>
            </a:r>
            <a:r>
              <a:rPr lang="en-US" altLang="en-US" sz="2400" dirty="0" smtClean="0"/>
              <a:t> – “</a:t>
            </a:r>
            <a:r>
              <a:rPr lang="en-US" sz="2400" baseline="30000" dirty="0" smtClean="0"/>
              <a:t>26</a:t>
            </a:r>
            <a:r>
              <a:rPr lang="en-US" sz="2400" dirty="0" smtClean="0"/>
              <a:t>For </a:t>
            </a:r>
            <a:r>
              <a:rPr lang="en-US" sz="2400" dirty="0"/>
              <a:t>you are all sons of God through faith in Christ Jesus. </a:t>
            </a:r>
            <a:r>
              <a:rPr lang="en-US" sz="2400" baseline="30000" dirty="0" smtClean="0"/>
              <a:t>27</a:t>
            </a:r>
            <a:r>
              <a:rPr lang="en-US" sz="2400" dirty="0" smtClean="0"/>
              <a:t>For </a:t>
            </a:r>
            <a:r>
              <a:rPr lang="en-US" sz="2400" dirty="0"/>
              <a:t>all of you who were baptized into Christ have clothed yourselves with Christ. </a:t>
            </a:r>
            <a:r>
              <a:rPr lang="en-US" sz="2400" baseline="30000" dirty="0" smtClean="0"/>
              <a:t>28</a:t>
            </a:r>
            <a:r>
              <a:rPr lang="en-US" sz="2400" dirty="0" smtClean="0"/>
              <a:t>There </a:t>
            </a:r>
            <a:r>
              <a:rPr lang="en-US" sz="2400" dirty="0"/>
              <a:t>is neither Jew nor Greek, there is neither slave nor free man, there </a:t>
            </a:r>
            <a:r>
              <a:rPr lang="en-US" sz="2400" dirty="0" smtClean="0"/>
              <a:t>is neither </a:t>
            </a:r>
            <a:r>
              <a:rPr lang="en-US" sz="2400" dirty="0"/>
              <a:t>male nor female; for you are all one in Christ Jesus. </a:t>
            </a:r>
            <a:r>
              <a:rPr lang="en-US" sz="2400" baseline="30000" dirty="0" smtClean="0"/>
              <a:t>29</a:t>
            </a:r>
            <a:r>
              <a:rPr lang="en-US" sz="2400" dirty="0" smtClean="0"/>
              <a:t>And </a:t>
            </a:r>
            <a:r>
              <a:rPr lang="en-US" sz="2400" dirty="0"/>
              <a:t>if </a:t>
            </a:r>
            <a:r>
              <a:rPr lang="en-US" sz="2400" dirty="0" smtClean="0"/>
              <a:t>you belong </a:t>
            </a:r>
            <a:r>
              <a:rPr lang="en-US" sz="2400" dirty="0"/>
              <a:t>to Christ, then you are </a:t>
            </a:r>
            <a:r>
              <a:rPr lang="en-US" sz="2400" dirty="0" smtClean="0"/>
              <a:t>Abraham’s descendants</a:t>
            </a:r>
            <a:r>
              <a:rPr lang="en-US" sz="2400" dirty="0"/>
              <a:t>, heirs according to promise.</a:t>
            </a:r>
            <a:r>
              <a:rPr lang="en-US" altLang="en-US" sz="2400" dirty="0" smtClean="0"/>
              <a:t>”</a:t>
            </a:r>
          </a:p>
        </p:txBody>
      </p:sp>
      <p:sp>
        <p:nvSpPr>
          <p:cNvPr id="5" name="Rectangle 1"/>
          <p:cNvSpPr>
            <a:spLocks noChangeArrowheads="1"/>
          </p:cNvSpPr>
          <p:nvPr/>
        </p:nvSpPr>
        <p:spPr bwMode="auto">
          <a:xfrm>
            <a:off x="0" y="838200"/>
            <a:ext cx="6096000" cy="64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How does one become a son of God through faith?</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altLang="en-US" sz="1800" dirty="0" smtClean="0"/>
              <a:t>By being baptized</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entrance to the kingdom of Christ is baptism, not circumcision (Col 2:11-12)</a:t>
            </a:r>
            <a:endParaRPr lang="en-US" altLang="en-US" sz="1800" dirty="0"/>
          </a:p>
          <a:p>
            <a:pPr lvl="1" eaLnBrk="1" hangingPunct="1">
              <a:lnSpc>
                <a:spcPct val="80000"/>
              </a:lnSpc>
              <a:spcBef>
                <a:spcPct val="0"/>
              </a:spcBef>
              <a:buFont typeface="+mj-lt"/>
              <a:buAutoNum type="alphaLcParenR"/>
            </a:pPr>
            <a:endParaRPr lang="en-US" altLang="en-US" sz="1000" dirty="0" smtClean="0"/>
          </a:p>
          <a:p>
            <a:pPr eaLnBrk="1" hangingPunct="1">
              <a:lnSpc>
                <a:spcPct val="80000"/>
              </a:lnSpc>
              <a:spcBef>
                <a:spcPct val="0"/>
              </a:spcBef>
              <a:buFontTx/>
              <a:buAutoNum type="arabicParenR"/>
            </a:pPr>
            <a:r>
              <a:rPr lang="en-US" altLang="en-US" sz="2400" u="sng" dirty="0" smtClean="0"/>
              <a:t>What is being “clothed with Christ”?</a:t>
            </a:r>
          </a:p>
          <a:p>
            <a:pPr lvl="1" eaLnBrk="1" hangingPunct="1">
              <a:lnSpc>
                <a:spcPct val="80000"/>
              </a:lnSpc>
              <a:spcBef>
                <a:spcPct val="0"/>
              </a:spcBef>
              <a:buFont typeface="+mj-lt"/>
              <a:buAutoNum type="alphaLcParenR"/>
            </a:pPr>
            <a:endParaRPr lang="en-US" altLang="en-US" sz="1000" u="sng" dirty="0" smtClean="0"/>
          </a:p>
          <a:p>
            <a:pPr lvl="1" eaLnBrk="1" hangingPunct="1">
              <a:lnSpc>
                <a:spcPct val="80000"/>
              </a:lnSpc>
              <a:spcBef>
                <a:spcPct val="0"/>
              </a:spcBef>
              <a:buFont typeface="+mj-lt"/>
              <a:buAutoNum type="alphaLcParenR"/>
            </a:pPr>
            <a:r>
              <a:rPr lang="en-US" altLang="en-US" sz="1800" dirty="0" smtClean="0"/>
              <a:t>Union w/Christ at conversion</a:t>
            </a:r>
          </a:p>
          <a:p>
            <a:pPr lvl="1" eaLnBrk="1" hangingPunct="1">
              <a:lnSpc>
                <a:spcPct val="80000"/>
              </a:lnSpc>
              <a:spcBef>
                <a:spcPct val="0"/>
              </a:spcBef>
              <a:buFont typeface="+mj-lt"/>
              <a:buAutoNum type="alphaLcParenR"/>
            </a:pPr>
            <a:endParaRPr lang="en-US" altLang="en-US" sz="1000" u="sng" dirty="0"/>
          </a:p>
          <a:p>
            <a:pPr lvl="1" eaLnBrk="1" hangingPunct="1">
              <a:lnSpc>
                <a:spcPct val="80000"/>
              </a:lnSpc>
              <a:spcBef>
                <a:spcPct val="0"/>
              </a:spcBef>
              <a:buFont typeface="+mj-lt"/>
              <a:buAutoNum type="alphaLcParenR"/>
            </a:pPr>
            <a:r>
              <a:rPr lang="en-US" altLang="en-US" sz="1800" dirty="0" smtClean="0"/>
              <a:t>Ongoing transformation as a result of our relationship w/Christ</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Transformation of our bodies at the resurrection</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This process begins when we are baptized</a:t>
            </a:r>
            <a:endParaRPr lang="en-US" altLang="en-US" sz="1800" dirty="0"/>
          </a:p>
          <a:p>
            <a:pPr lvl="1" eaLnBrk="1" hangingPunct="1">
              <a:lnSpc>
                <a:spcPct val="80000"/>
              </a:lnSpc>
              <a:spcBef>
                <a:spcPct val="0"/>
              </a:spcBef>
              <a:buFont typeface="+mj-lt"/>
              <a:buAutoNum type="alphaLcParenR"/>
            </a:pPr>
            <a:endParaRPr lang="en-US" altLang="en-US" sz="1000" u="sng" dirty="0" smtClean="0"/>
          </a:p>
          <a:p>
            <a:pPr eaLnBrk="1" hangingPunct="1">
              <a:lnSpc>
                <a:spcPct val="80000"/>
              </a:lnSpc>
              <a:spcBef>
                <a:spcPct val="0"/>
              </a:spcBef>
              <a:buFontTx/>
              <a:buAutoNum type="arabicParenR"/>
            </a:pPr>
            <a:r>
              <a:rPr lang="en-US" altLang="en-US" sz="2400" u="sng" dirty="0" smtClean="0"/>
              <a:t>Contrast Paul’s statement that we are “one” in Christ w/the different roles in which He has put us in His kingdom</a:t>
            </a:r>
          </a:p>
          <a:p>
            <a:pPr lvl="1" eaLnBrk="1" hangingPunct="1">
              <a:lnSpc>
                <a:spcPct val="80000"/>
              </a:lnSpc>
              <a:spcBef>
                <a:spcPct val="0"/>
              </a:spcBef>
              <a:buFont typeface="+mj-lt"/>
              <a:buAutoNum type="alphaLcParenR"/>
            </a:pPr>
            <a:endParaRPr lang="en-US" altLang="en-US" sz="1000" dirty="0" smtClean="0"/>
          </a:p>
          <a:p>
            <a:pPr lvl="1" eaLnBrk="1" hangingPunct="1">
              <a:lnSpc>
                <a:spcPct val="80000"/>
              </a:lnSpc>
              <a:spcBef>
                <a:spcPct val="0"/>
              </a:spcBef>
              <a:buFont typeface="+mj-lt"/>
              <a:buAutoNum type="alphaLcParenR"/>
            </a:pPr>
            <a:r>
              <a:rPr lang="en-US" sz="1800" dirty="0"/>
              <a:t>E</a:t>
            </a:r>
            <a:r>
              <a:rPr lang="en-US" sz="1800" dirty="0" smtClean="0"/>
              <a:t>liminates cultural</a:t>
            </a:r>
            <a:r>
              <a:rPr lang="en-US" sz="1800" dirty="0"/>
              <a:t>, social, </a:t>
            </a:r>
            <a:r>
              <a:rPr lang="en-US" sz="1800" dirty="0" smtClean="0"/>
              <a:t>religious, </a:t>
            </a:r>
            <a:r>
              <a:rPr lang="en-US" sz="1800" dirty="0"/>
              <a:t>and gender </a:t>
            </a:r>
            <a:r>
              <a:rPr lang="en-US" sz="1800" dirty="0" smtClean="0"/>
              <a:t>barriers to salvation</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dirty="0" smtClean="0"/>
              <a:t>Does not eliminate the roles in which he has placed God’s people within the kingdom</a:t>
            </a:r>
          </a:p>
          <a:p>
            <a:pPr lvl="1" eaLnBrk="1" hangingPunct="1">
              <a:lnSpc>
                <a:spcPct val="80000"/>
              </a:lnSpc>
              <a:spcBef>
                <a:spcPct val="0"/>
              </a:spcBef>
              <a:buFont typeface="+mj-lt"/>
              <a:buAutoNum type="alphaLcParenR"/>
            </a:pPr>
            <a:endParaRPr lang="en-US" altLang="en-US" sz="10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Many members, same body (1 Cor 12:20)</a:t>
            </a:r>
          </a:p>
          <a:p>
            <a:pPr lvl="1" eaLnBrk="1" hangingPunct="1">
              <a:lnSpc>
                <a:spcPct val="80000"/>
              </a:lnSpc>
              <a:spcBef>
                <a:spcPct val="0"/>
              </a:spcBef>
              <a:buFont typeface="+mj-lt"/>
              <a:buAutoNum type="alphaLcParenR"/>
            </a:pPr>
            <a:endParaRPr lang="en-US" altLang="en-US" sz="1000" dirty="0" smtClean="0"/>
          </a:p>
        </p:txBody>
      </p:sp>
    </p:spTree>
    <p:extLst>
      <p:ext uri="{BB962C8B-B14F-4D97-AF65-F5344CB8AC3E}">
        <p14:creationId xmlns:p14="http://schemas.microsoft.com/office/powerpoint/2010/main" val="25044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500"/>
                                        <p:tgtEl>
                                          <p:spTgt spid="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fade">
                                      <p:cBhvr>
                                        <p:cTn id="47" dur="500"/>
                                        <p:tgtEl>
                                          <p:spTgt spid="5">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8" end="18"/>
                                            </p:txEl>
                                          </p:spTgt>
                                        </p:tgtEl>
                                        <p:attrNameLst>
                                          <p:attrName>style.visibility</p:attrName>
                                        </p:attrNameLst>
                                      </p:cBhvr>
                                      <p:to>
                                        <p:strVal val="visible"/>
                                      </p:to>
                                    </p:set>
                                    <p:animEffect transition="in" filter="fade">
                                      <p:cBhvr>
                                        <p:cTn id="52" dur="500"/>
                                        <p:tgtEl>
                                          <p:spTgt spid="5">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20" end="20"/>
                                            </p:txEl>
                                          </p:spTgt>
                                        </p:tgtEl>
                                        <p:attrNameLst>
                                          <p:attrName>style.visibility</p:attrName>
                                        </p:attrNameLst>
                                      </p:cBhvr>
                                      <p:to>
                                        <p:strVal val="visible"/>
                                      </p:to>
                                    </p:set>
                                    <p:animEffect transition="in" filter="fade">
                                      <p:cBhvr>
                                        <p:cTn id="57" dur="500"/>
                                        <p:tgtEl>
                                          <p:spTgt spid="5">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22" end="22"/>
                                            </p:txEl>
                                          </p:spTgt>
                                        </p:tgtEl>
                                        <p:attrNameLst>
                                          <p:attrName>style.visibility</p:attrName>
                                        </p:attrNameLst>
                                      </p:cBhvr>
                                      <p:to>
                                        <p:strVal val="visible"/>
                                      </p:to>
                                    </p:set>
                                    <p:animEffect transition="in" filter="fade">
                                      <p:cBhvr>
                                        <p:cTn id="62" dur="500"/>
                                        <p:tgtEl>
                                          <p:spTgt spid="5">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38200"/>
          </a:xfrm>
        </p:spPr>
        <p:txBody>
          <a:bodyPr>
            <a:normAutofit fontScale="90000"/>
          </a:bodyPr>
          <a:lstStyle/>
          <a:p>
            <a:r>
              <a:rPr lang="en-US" altLang="en-US" sz="6800" b="1" dirty="0" smtClean="0"/>
              <a:t>Practical Argument</a:t>
            </a:r>
          </a:p>
        </p:txBody>
      </p:sp>
      <p:sp>
        <p:nvSpPr>
          <p:cNvPr id="3075" name="Rectangle 3"/>
          <p:cNvSpPr>
            <a:spLocks noGrp="1" noChangeArrowheads="1"/>
          </p:cNvSpPr>
          <p:nvPr>
            <p:ph type="body" idx="1"/>
          </p:nvPr>
        </p:nvSpPr>
        <p:spPr>
          <a:xfrm>
            <a:off x="5105400" y="838200"/>
            <a:ext cx="4038600" cy="6019800"/>
          </a:xfrm>
        </p:spPr>
        <p:txBody>
          <a:bodyPr>
            <a:noAutofit/>
          </a:bodyPr>
          <a:lstStyle/>
          <a:p>
            <a:pPr marL="0" indent="0">
              <a:lnSpc>
                <a:spcPct val="80000"/>
              </a:lnSpc>
              <a:buNone/>
            </a:pPr>
            <a:r>
              <a:rPr lang="en-US" altLang="en-US" sz="2200" b="1" dirty="0" smtClean="0"/>
              <a:t>Gal 4:1-7</a:t>
            </a:r>
            <a:r>
              <a:rPr lang="en-US" altLang="en-US" sz="2200" dirty="0" smtClean="0"/>
              <a:t> – “</a:t>
            </a:r>
            <a:r>
              <a:rPr lang="en-US" altLang="en-US" sz="2200" baseline="30000" dirty="0" smtClean="0"/>
              <a:t>1</a:t>
            </a:r>
            <a:r>
              <a:rPr lang="en-US" sz="2200" dirty="0" smtClean="0"/>
              <a:t>Now </a:t>
            </a:r>
            <a:r>
              <a:rPr lang="en-US" sz="2200" dirty="0"/>
              <a:t>I say, as long as the heir is </a:t>
            </a:r>
            <a:r>
              <a:rPr lang="en-US" sz="2200" dirty="0" smtClean="0"/>
              <a:t>a child</a:t>
            </a:r>
            <a:r>
              <a:rPr lang="en-US" sz="2200" dirty="0"/>
              <a:t>, he does not differ at all from a slave although he </a:t>
            </a:r>
            <a:r>
              <a:rPr lang="en-US" sz="2200" dirty="0" smtClean="0"/>
              <a:t>is owner </a:t>
            </a:r>
            <a:r>
              <a:rPr lang="en-US" sz="2200" dirty="0"/>
              <a:t>of everything, </a:t>
            </a:r>
            <a:r>
              <a:rPr lang="en-US" sz="2200" baseline="30000" dirty="0" smtClean="0"/>
              <a:t>2</a:t>
            </a:r>
            <a:r>
              <a:rPr lang="en-US" sz="2200" dirty="0" smtClean="0"/>
              <a:t>but </a:t>
            </a:r>
            <a:r>
              <a:rPr lang="en-US" sz="2200" dirty="0"/>
              <a:t>he is under guardians </a:t>
            </a:r>
            <a:r>
              <a:rPr lang="en-US" sz="2200" dirty="0" smtClean="0"/>
              <a:t>and managers </a:t>
            </a:r>
            <a:r>
              <a:rPr lang="en-US" sz="2200" dirty="0"/>
              <a:t>until the date set by the father. </a:t>
            </a:r>
            <a:r>
              <a:rPr lang="en-US" sz="2200" baseline="30000" dirty="0" smtClean="0"/>
              <a:t>3</a:t>
            </a:r>
            <a:r>
              <a:rPr lang="en-US" sz="2200" dirty="0" smtClean="0"/>
              <a:t>So </a:t>
            </a:r>
            <a:r>
              <a:rPr lang="en-US" sz="2200" dirty="0"/>
              <a:t>also we, while we were children, were held in bondage under </a:t>
            </a:r>
            <a:r>
              <a:rPr lang="en-US" sz="2200" dirty="0" smtClean="0"/>
              <a:t>the elemental </a:t>
            </a:r>
            <a:r>
              <a:rPr lang="en-US" sz="2200" dirty="0"/>
              <a:t>things of the world. </a:t>
            </a:r>
            <a:r>
              <a:rPr lang="en-US" sz="2200" baseline="30000" dirty="0" smtClean="0"/>
              <a:t>4</a:t>
            </a:r>
            <a:r>
              <a:rPr lang="en-US" sz="2200" dirty="0" smtClean="0"/>
              <a:t>But </a:t>
            </a:r>
            <a:r>
              <a:rPr lang="en-US" sz="2200" dirty="0"/>
              <a:t>when the fullness of the time came, God sent forth His Son, born of a woman, born </a:t>
            </a:r>
            <a:r>
              <a:rPr lang="en-US" sz="2200" dirty="0" smtClean="0"/>
              <a:t>under the </a:t>
            </a:r>
            <a:r>
              <a:rPr lang="en-US" sz="2200" dirty="0"/>
              <a:t>Law, </a:t>
            </a:r>
            <a:r>
              <a:rPr lang="en-US" sz="2200" baseline="30000" dirty="0" smtClean="0"/>
              <a:t>5</a:t>
            </a:r>
            <a:r>
              <a:rPr lang="en-US" sz="2200" dirty="0" smtClean="0"/>
              <a:t>so </a:t>
            </a:r>
            <a:r>
              <a:rPr lang="en-US" sz="2200" dirty="0"/>
              <a:t>that He might redeem those who were </a:t>
            </a:r>
            <a:r>
              <a:rPr lang="en-US" sz="2200" dirty="0" smtClean="0"/>
              <a:t>under the </a:t>
            </a:r>
            <a:r>
              <a:rPr lang="en-US" sz="2200" dirty="0"/>
              <a:t>Law, that we might receive the adoption as sons. </a:t>
            </a:r>
            <a:r>
              <a:rPr lang="en-US" sz="2200" baseline="30000" dirty="0" smtClean="0"/>
              <a:t>6</a:t>
            </a:r>
            <a:r>
              <a:rPr lang="en-US" sz="2200" dirty="0" smtClean="0"/>
              <a:t>Because </a:t>
            </a:r>
            <a:r>
              <a:rPr lang="en-US" sz="2200" dirty="0"/>
              <a:t>you are sons, God has sent forth the Spirit of His Son into our hearts, crying, “Abba! Father!” </a:t>
            </a:r>
            <a:r>
              <a:rPr lang="en-US" sz="2200" baseline="30000" dirty="0" smtClean="0"/>
              <a:t>7</a:t>
            </a:r>
            <a:r>
              <a:rPr lang="en-US" sz="2200" dirty="0" smtClean="0"/>
              <a:t>Therefore </a:t>
            </a:r>
            <a:r>
              <a:rPr lang="en-US" sz="2200" dirty="0"/>
              <a:t>you are no longer a slave, but a son; and if a son, then an </a:t>
            </a:r>
            <a:r>
              <a:rPr lang="en-US" sz="2200" dirty="0" smtClean="0"/>
              <a:t>heir through </a:t>
            </a:r>
            <a:r>
              <a:rPr lang="en-US" sz="2200" dirty="0"/>
              <a:t>God</a:t>
            </a:r>
            <a:r>
              <a:rPr lang="en-US" sz="2200" dirty="0" smtClean="0"/>
              <a:t>.” </a:t>
            </a:r>
            <a:endParaRPr lang="en-US" altLang="en-US" sz="2200" dirty="0" smtClean="0"/>
          </a:p>
        </p:txBody>
      </p:sp>
      <p:sp>
        <p:nvSpPr>
          <p:cNvPr id="3076" name="Rectangle 1"/>
          <p:cNvSpPr>
            <a:spLocks noChangeArrowheads="1"/>
          </p:cNvSpPr>
          <p:nvPr/>
        </p:nvSpPr>
        <p:spPr bwMode="auto">
          <a:xfrm>
            <a:off x="0" y="762000"/>
            <a:ext cx="5181600" cy="64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80000"/>
              </a:lnSpc>
              <a:spcBef>
                <a:spcPct val="0"/>
              </a:spcBef>
              <a:buFontTx/>
              <a:buAutoNum type="arabicParenR"/>
            </a:pPr>
            <a:r>
              <a:rPr lang="en-US" altLang="en-US" sz="2400" u="sng" dirty="0" smtClean="0"/>
              <a:t>How does vs. 1 – 3 describe the Jews under the OT?</a:t>
            </a:r>
            <a:endParaRPr lang="en-US" altLang="en-US" sz="2400" dirty="0" smtClean="0"/>
          </a:p>
          <a:p>
            <a:pPr lvl="1" eaLnBrk="1" hangingPunct="1">
              <a:lnSpc>
                <a:spcPct val="80000"/>
              </a:lnSpc>
              <a:spcBef>
                <a:spcPct val="0"/>
              </a:spcBef>
              <a:buFont typeface="+mj-lt"/>
              <a:buAutoNum type="alphaLcParenR"/>
            </a:pPr>
            <a:endParaRPr lang="en-US" altLang="en-US" sz="800" u="sng" dirty="0"/>
          </a:p>
          <a:p>
            <a:pPr lvl="1" eaLnBrk="1" hangingPunct="1">
              <a:lnSpc>
                <a:spcPct val="80000"/>
              </a:lnSpc>
              <a:spcBef>
                <a:spcPct val="0"/>
              </a:spcBef>
              <a:buFont typeface="+mj-lt"/>
              <a:buAutoNum type="alphaLcParenR"/>
            </a:pPr>
            <a:r>
              <a:rPr lang="en-US" altLang="en-US" sz="1800" dirty="0" smtClean="0"/>
              <a:t>Children no different than slaves, placed under bondage</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Though a child, the privileges prepared by the Father are for the future</a:t>
            </a:r>
          </a:p>
          <a:p>
            <a:pPr lvl="1" eaLnBrk="1" hangingPunct="1">
              <a:lnSpc>
                <a:spcPct val="80000"/>
              </a:lnSpc>
              <a:spcBef>
                <a:spcPct val="0"/>
              </a:spcBef>
              <a:buFont typeface="+mj-lt"/>
              <a:buAutoNum type="alphaLcParenR"/>
            </a:pPr>
            <a:endParaRPr lang="en-US" altLang="en-US" sz="800" u="sng" dirty="0" smtClean="0"/>
          </a:p>
          <a:p>
            <a:pPr eaLnBrk="1" hangingPunct="1">
              <a:lnSpc>
                <a:spcPct val="80000"/>
              </a:lnSpc>
              <a:spcBef>
                <a:spcPct val="0"/>
              </a:spcBef>
              <a:buFontTx/>
              <a:buAutoNum type="arabicParenR"/>
            </a:pPr>
            <a:r>
              <a:rPr lang="en-US" altLang="en-US" sz="2400" u="sng" dirty="0" smtClean="0"/>
              <a:t>What is significant about the phrase “when the fullness of time came…”?</a:t>
            </a:r>
          </a:p>
          <a:p>
            <a:pPr lvl="1" eaLnBrk="1" hangingPunct="1">
              <a:lnSpc>
                <a:spcPct val="80000"/>
              </a:lnSpc>
              <a:spcBef>
                <a:spcPct val="0"/>
              </a:spcBef>
              <a:buFont typeface="+mj-lt"/>
              <a:buAutoNum type="alphaLcParenR"/>
            </a:pPr>
            <a:endParaRPr lang="en-US" altLang="en-US" sz="800" u="sng" dirty="0"/>
          </a:p>
          <a:p>
            <a:pPr lvl="1" eaLnBrk="1" hangingPunct="1">
              <a:lnSpc>
                <a:spcPct val="80000"/>
              </a:lnSpc>
              <a:spcBef>
                <a:spcPct val="0"/>
              </a:spcBef>
              <a:buFont typeface="+mj-lt"/>
              <a:buAutoNum type="alphaLcParenR"/>
            </a:pPr>
            <a:r>
              <a:rPr lang="en-US" altLang="en-US" sz="1800" dirty="0" smtClean="0"/>
              <a:t>When God saw the ideal time to send Jesus to the world</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The world was prime for receiving the gospel</a:t>
            </a:r>
          </a:p>
          <a:p>
            <a:pPr lvl="1" eaLnBrk="1" hangingPunct="1">
              <a:lnSpc>
                <a:spcPct val="80000"/>
              </a:lnSpc>
              <a:spcBef>
                <a:spcPct val="0"/>
              </a:spcBef>
              <a:buFont typeface="+mj-lt"/>
              <a:buAutoNum type="alphaLcParenR"/>
            </a:pPr>
            <a:endParaRPr lang="en-US" altLang="en-US" sz="800" u="sng" dirty="0" smtClean="0"/>
          </a:p>
          <a:p>
            <a:pPr eaLnBrk="1" hangingPunct="1">
              <a:lnSpc>
                <a:spcPct val="80000"/>
              </a:lnSpc>
              <a:spcBef>
                <a:spcPct val="0"/>
              </a:spcBef>
              <a:buFontTx/>
              <a:buAutoNum type="arabicParenR"/>
            </a:pPr>
            <a:r>
              <a:rPr lang="en-US" altLang="en-US" sz="2400" u="sng" dirty="0" smtClean="0"/>
              <a:t>What is implied by the fact that we can approach God as “Abba” and “Father”?</a:t>
            </a:r>
          </a:p>
          <a:p>
            <a:pPr lvl="1" eaLnBrk="1" hangingPunct="1">
              <a:lnSpc>
                <a:spcPct val="80000"/>
              </a:lnSpc>
              <a:spcBef>
                <a:spcPct val="0"/>
              </a:spcBef>
              <a:buFont typeface="+mj-lt"/>
              <a:buAutoNum type="alphaLcParenR"/>
            </a:pPr>
            <a:endParaRPr lang="en-US" altLang="en-US" sz="800" u="sng" dirty="0"/>
          </a:p>
          <a:p>
            <a:pPr lvl="1" eaLnBrk="1" hangingPunct="1">
              <a:lnSpc>
                <a:spcPct val="80000"/>
              </a:lnSpc>
              <a:spcBef>
                <a:spcPct val="0"/>
              </a:spcBef>
              <a:buFont typeface="+mj-lt"/>
              <a:buAutoNum type="alphaLcParenR"/>
            </a:pPr>
            <a:r>
              <a:rPr lang="en-US" altLang="en-US" sz="1800" dirty="0" smtClean="0"/>
              <a:t>We are not slaves and God is not our task master. He is our Father and we are His children.</a:t>
            </a:r>
          </a:p>
          <a:p>
            <a:pPr lvl="1" eaLnBrk="1" hangingPunct="1">
              <a:lnSpc>
                <a:spcPct val="80000"/>
              </a:lnSpc>
              <a:spcBef>
                <a:spcPct val="0"/>
              </a:spcBef>
              <a:buFont typeface="+mj-lt"/>
              <a:buAutoNum type="alphaLcParenR"/>
            </a:pPr>
            <a:endParaRPr lang="en-US" altLang="en-US" sz="800" dirty="0"/>
          </a:p>
          <a:p>
            <a:pPr lvl="1" eaLnBrk="1" hangingPunct="1">
              <a:lnSpc>
                <a:spcPct val="80000"/>
              </a:lnSpc>
              <a:spcBef>
                <a:spcPct val="0"/>
              </a:spcBef>
              <a:buFont typeface="+mj-lt"/>
              <a:buAutoNum type="alphaLcParenR"/>
            </a:pPr>
            <a:r>
              <a:rPr lang="en-US" altLang="en-US" sz="1800" u="sng" dirty="0" smtClean="0"/>
              <a:t>Point</a:t>
            </a:r>
            <a:r>
              <a:rPr lang="en-US" altLang="en-US" sz="1800" dirty="0" smtClean="0"/>
              <a:t>: We should be confident in His love for us</a:t>
            </a:r>
          </a:p>
          <a:p>
            <a:pPr lvl="1" eaLnBrk="1" hangingPunct="1">
              <a:lnSpc>
                <a:spcPct val="80000"/>
              </a:lnSpc>
              <a:spcBef>
                <a:spcPct val="0"/>
              </a:spcBef>
              <a:buFont typeface="+mj-lt"/>
              <a:buAutoNum type="alphaLcParenR"/>
            </a:pPr>
            <a:endParaRPr lang="en-US" altLang="en-US" sz="1000" dirty="0"/>
          </a:p>
        </p:txBody>
      </p:sp>
    </p:spTree>
    <p:extLst>
      <p:ext uri="{BB962C8B-B14F-4D97-AF65-F5344CB8AC3E}">
        <p14:creationId xmlns:p14="http://schemas.microsoft.com/office/powerpoint/2010/main" val="12543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fade">
                                      <p:cBhvr>
                                        <p:cTn id="7" dur="500"/>
                                        <p:tgtEl>
                                          <p:spTgt spid="30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xEl>
                                              <p:pRg st="2" end="2"/>
                                            </p:txEl>
                                          </p:spTgt>
                                        </p:tgtEl>
                                        <p:attrNameLst>
                                          <p:attrName>style.visibility</p:attrName>
                                        </p:attrNameLst>
                                      </p:cBhvr>
                                      <p:to>
                                        <p:strVal val="visible"/>
                                      </p:to>
                                    </p:set>
                                    <p:animEffect transition="in" filter="fade">
                                      <p:cBhvr>
                                        <p:cTn id="12" dur="500"/>
                                        <p:tgtEl>
                                          <p:spTgt spid="307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animEffect transition="in" filter="fade">
                                      <p:cBhvr>
                                        <p:cTn id="17" dur="500"/>
                                        <p:tgtEl>
                                          <p:spTgt spid="307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xEl>
                                              <p:pRg st="6" end="6"/>
                                            </p:txEl>
                                          </p:spTgt>
                                        </p:tgtEl>
                                        <p:attrNameLst>
                                          <p:attrName>style.visibility</p:attrName>
                                        </p:attrNameLst>
                                      </p:cBhvr>
                                      <p:to>
                                        <p:strVal val="visible"/>
                                      </p:to>
                                    </p:set>
                                    <p:animEffect transition="in" filter="fade">
                                      <p:cBhvr>
                                        <p:cTn id="22" dur="500"/>
                                        <p:tgtEl>
                                          <p:spTgt spid="307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xEl>
                                              <p:pRg st="8" end="8"/>
                                            </p:txEl>
                                          </p:spTgt>
                                        </p:tgtEl>
                                        <p:attrNameLst>
                                          <p:attrName>style.visibility</p:attrName>
                                        </p:attrNameLst>
                                      </p:cBhvr>
                                      <p:to>
                                        <p:strVal val="visible"/>
                                      </p:to>
                                    </p:set>
                                    <p:animEffect transition="in" filter="fade">
                                      <p:cBhvr>
                                        <p:cTn id="27" dur="500"/>
                                        <p:tgtEl>
                                          <p:spTgt spid="307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6">
                                            <p:txEl>
                                              <p:pRg st="10" end="10"/>
                                            </p:txEl>
                                          </p:spTgt>
                                        </p:tgtEl>
                                        <p:attrNameLst>
                                          <p:attrName>style.visibility</p:attrName>
                                        </p:attrNameLst>
                                      </p:cBhvr>
                                      <p:to>
                                        <p:strVal val="visible"/>
                                      </p:to>
                                    </p:set>
                                    <p:animEffect transition="in" filter="fade">
                                      <p:cBhvr>
                                        <p:cTn id="32" dur="500"/>
                                        <p:tgtEl>
                                          <p:spTgt spid="307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76">
                                            <p:txEl>
                                              <p:pRg st="12" end="12"/>
                                            </p:txEl>
                                          </p:spTgt>
                                        </p:tgtEl>
                                        <p:attrNameLst>
                                          <p:attrName>style.visibility</p:attrName>
                                        </p:attrNameLst>
                                      </p:cBhvr>
                                      <p:to>
                                        <p:strVal val="visible"/>
                                      </p:to>
                                    </p:set>
                                    <p:animEffect transition="in" filter="fade">
                                      <p:cBhvr>
                                        <p:cTn id="37" dur="500"/>
                                        <p:tgtEl>
                                          <p:spTgt spid="3076">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76">
                                            <p:txEl>
                                              <p:pRg st="14" end="14"/>
                                            </p:txEl>
                                          </p:spTgt>
                                        </p:tgtEl>
                                        <p:attrNameLst>
                                          <p:attrName>style.visibility</p:attrName>
                                        </p:attrNameLst>
                                      </p:cBhvr>
                                      <p:to>
                                        <p:strVal val="visible"/>
                                      </p:to>
                                    </p:set>
                                    <p:animEffect transition="in" filter="fade">
                                      <p:cBhvr>
                                        <p:cTn id="42" dur="500"/>
                                        <p:tgtEl>
                                          <p:spTgt spid="3076">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76">
                                            <p:txEl>
                                              <p:pRg st="16" end="16"/>
                                            </p:txEl>
                                          </p:spTgt>
                                        </p:tgtEl>
                                        <p:attrNameLst>
                                          <p:attrName>style.visibility</p:attrName>
                                        </p:attrNameLst>
                                      </p:cBhvr>
                                      <p:to>
                                        <p:strVal val="visible"/>
                                      </p:to>
                                    </p:set>
                                    <p:animEffect transition="in" filter="fade">
                                      <p:cBhvr>
                                        <p:cTn id="47" dur="500"/>
                                        <p:tgtEl>
                                          <p:spTgt spid="307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8446</TotalTime>
  <Words>2139</Words>
  <Application>Microsoft Office PowerPoint</Application>
  <PresentationFormat>On-screen Show (4:3)</PresentationFormat>
  <Paragraphs>107</Paragraphs>
  <Slides>4</Slides>
  <Notes>4</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Scriptural Argument</vt:lpstr>
      <vt:lpstr>Practical Argument</vt:lpstr>
      <vt:lpstr>Practical Argument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Hasty</dc:creator>
  <cp:lastModifiedBy>Ryan Hasty</cp:lastModifiedBy>
  <cp:revision>169</cp:revision>
  <dcterms:created xsi:type="dcterms:W3CDTF">2017-04-15T17:21:00Z</dcterms:created>
  <dcterms:modified xsi:type="dcterms:W3CDTF">2017-04-26T20:10:08Z</dcterms:modified>
</cp:coreProperties>
</file>